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42" d="100"/>
          <a:sy n="42" d="100"/>
        </p:scale>
        <p:origin x="6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D31DE9-5BE1-463F-B150-5DA5AC6BA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0F18304-B68C-4BF4-BB98-9013390BD3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83DC50A-3DF5-46D2-AFA0-7A2CB46D9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789F-84E6-4514-AFD8-8A607C35CE2C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4D4100B-C5A8-48D0-AB4A-D721B7929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B141A00-9D37-4C20-964C-BED397735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259-D29B-480F-8696-60A9F80AD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5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1A005F-69F9-42BC-BFDD-0CF2CB2F6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DE2FE9-D311-48D9-B08E-8ACBA54BE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E32BA0-EBF7-427E-87C5-2EA5024C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789F-84E6-4514-AFD8-8A607C35CE2C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725D9B1-937A-4E71-B584-1AD67C349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223163-6E24-4357-8841-5D02A1196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259-D29B-480F-8696-60A9F80AD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70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E69BB4-47BE-49F4-82E7-CCF2D2B5E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FCA30F-75BA-46C4-8B19-19DFD7B6F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AFB5EC5-D8C9-4B8D-B1F9-42AF6F795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789F-84E6-4514-AFD8-8A607C35CE2C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A636E04-EEB7-49AD-B44C-AA65F2DFA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4501CE6-C5CE-4593-9D87-D8144B62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259-D29B-480F-8696-60A9F80AD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077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6A6955-DC54-4789-A28F-DD50B116E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1EE516-74D9-4F14-81A5-119A45C0EF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72E2DD2-F124-456C-9CB4-C1F1820B3D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EF0BAC5-F88B-4490-B55D-39E40220F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789F-84E6-4514-AFD8-8A607C35CE2C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2DFB778-C7D6-463A-99EC-D699789CD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B182521-1733-44FA-A050-E25952F3C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259-D29B-480F-8696-60A9F80AD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24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63F0E6-4A8A-4153-8236-5B2EF4158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35811B-01AE-44D4-A663-12E944353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ED255E8-FBE7-4F46-9048-8274628A69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2C12FCC-4196-48CF-9D96-2F23073944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5E11075-73CF-463B-A839-FF1E62B27A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7730384-CA69-4C5A-8B2E-3B6639705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789F-84E6-4514-AFD8-8A607C35CE2C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2AC9119-01C4-447D-B3B7-14B13FB7D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10BA176-ED58-4292-9723-17941693D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259-D29B-480F-8696-60A9F80AD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02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17FCD9-23E3-4B9B-82F4-0F58D1E92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4FAB231-BD44-46A3-BE52-154491CF1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789F-84E6-4514-AFD8-8A607C35CE2C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8EFA2ED-F779-447F-B116-98E63F4E3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9D3BA1D-F79C-41E9-B406-5A778D804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259-D29B-480F-8696-60A9F80AD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132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F70608C-BBD5-4324-B843-177E9DBBA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789F-84E6-4514-AFD8-8A607C35CE2C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C040252-0C49-4F2A-BA94-E8F85BDC6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DEA18DA-2D5B-4B1D-AEF0-DBDCC12F3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259-D29B-480F-8696-60A9F80AD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24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90FA4C-A2A1-4EB0-B893-2F281D96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9C7114-DD88-483D-A59B-0495C113D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BFB0352-7C69-491E-A4DF-727350996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FB1575D-F0CB-46A1-BD0D-E6072D9BC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789F-84E6-4514-AFD8-8A607C35CE2C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6199AD5-ED1C-49AC-99FB-DAB1956A2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1A3E597-5BA2-4981-BEFC-B163F8896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259-D29B-480F-8696-60A9F80AD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15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7DC4F7-49BA-4E6E-A3F8-4D8904BD8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760094D-8C2E-43DE-9CF8-AE8D9D1C8E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6C1C4F8-A42A-4092-BE4D-D853CC4A0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2C6C411-9ED9-454B-BF8B-1C18146E9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789F-84E6-4514-AFD8-8A607C35CE2C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293E966-8E3C-4921-A9BA-81642C3FE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5C78C39-5233-448F-B8DF-6DD18C119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259-D29B-480F-8696-60A9F80AD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908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BE1502-7E76-476F-86DF-0C004AFD6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87B4C69-D044-4DFB-9380-105477BE6E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61C1569-1607-417D-BF5A-CB4BE2C0C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789F-84E6-4514-AFD8-8A607C35CE2C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0AC6028-02C9-46A0-9F4A-595E84DEA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66F5FD9-BCFA-4FF0-9194-8F041D821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259-D29B-480F-8696-60A9F80AD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83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8009453D-1468-46C1-9B1C-401E3575B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6EDD4E5-8B77-4AE9-B1AC-01DBF6CDF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22A74CF-0AC8-4112-B732-71FDFFA2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789F-84E6-4514-AFD8-8A607C35CE2C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FBA3F05-7792-457C-B4EA-A8991E45B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092D35-2740-4AF8-8E64-745E7A0BB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259-D29B-480F-8696-60A9F80AD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13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7E626CB-68C5-40DF-8069-6DE177762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93C711F-66E3-4198-BF2C-0D719F306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4D5AD1-E0D7-4DD7-8656-9C06C0222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E789F-84E6-4514-AFD8-8A607C35CE2C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FF63B8-9528-4210-9E29-47FF14DCB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685B401-7156-48EC-848A-04350845BF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38259-D29B-480F-8696-60A9F80AD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06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a.org/monitor/2016/02/mistaken-identity" TargetMode="External"/><Relationship Id="rId2" Type="http://schemas.openxmlformats.org/officeDocument/2006/relationships/hyperlink" Target="http://www.citylab.com/equity/2013/02/problem-police-line-ups/4724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igitalcommons.unl.edu/cgi/viewcontent.cgi?article=1390&amp;context=ajacourtrevie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72C629-4820-4587-AB97-37B4D0D02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Human memories are not reliable.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D2DE33E-0A6E-416E-BCBF-7A59B030E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Eye witness misidentification leads to thousands of innocent people being locked up every year.</a:t>
            </a:r>
          </a:p>
          <a:p>
            <a:pPr algn="l"/>
            <a:endParaRPr lang="en-US" sz="2000" dirty="0">
              <a:solidFill>
                <a:schemeClr val="bg1"/>
              </a:solidFill>
            </a:endParaRPr>
          </a:p>
          <a:p>
            <a:pPr algn="l"/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420637F-561F-4292-B2D9-75087842FB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3" r="-1" b="21159"/>
          <a:stretch/>
        </p:blipFill>
        <p:spPr>
          <a:xfrm>
            <a:off x="419382" y="1974173"/>
            <a:ext cx="4047843" cy="154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73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951A7F-6A50-4494-B5F2-63FB3BAE2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800"/>
              <a:t>Memories are not like a videotape or a picture. Memories are vulnerable to contamination.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BBD395-8315-4B43-8197-131CD704E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2121408"/>
            <a:ext cx="5118756" cy="4050792"/>
          </a:xfrm>
        </p:spPr>
        <p:txBody>
          <a:bodyPr>
            <a:normAutofit/>
          </a:bodyPr>
          <a:lstStyle/>
          <a:p>
            <a:r>
              <a:rPr lang="en-US" sz="2000"/>
              <a:t>As people age so do their memories, which causes memories to change and metamorphosize.</a:t>
            </a:r>
          </a:p>
          <a:p>
            <a:r>
              <a:rPr lang="en-US" sz="2000"/>
              <a:t>Every time you recall a memory there is a slight change to that memory, so ever time that memory you have can be completely different from the original. </a:t>
            </a:r>
          </a:p>
          <a:p>
            <a:endParaRPr lang="en-US" sz="2000"/>
          </a:p>
        </p:txBody>
      </p:sp>
      <p:pic>
        <p:nvPicPr>
          <p:cNvPr id="5" name="Picture 4" descr="A picture containing outdoor, sky, grass, field&#10;&#10;Description automatically generated">
            <a:extLst>
              <a:ext uri="{FF2B5EF4-FFF2-40B4-BE49-F238E27FC236}">
                <a16:creationId xmlns:a16="http://schemas.microsoft.com/office/drawing/2014/main" xmlns="" id="{A641C889-062C-467D-81E0-5C5DD71BB9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68" b="-2"/>
          <a:stretch/>
        </p:blipFill>
        <p:spPr>
          <a:xfrm>
            <a:off x="20" y="10"/>
            <a:ext cx="2917436" cy="3407764"/>
          </a:xfrm>
          <a:prstGeom prst="rect">
            <a:avLst/>
          </a:prstGeom>
        </p:spPr>
      </p:pic>
      <p:pic>
        <p:nvPicPr>
          <p:cNvPr id="4" name="Picture 3" descr="A picture containing clothing&#10;&#10;Description automatically generated">
            <a:extLst>
              <a:ext uri="{FF2B5EF4-FFF2-40B4-BE49-F238E27FC236}">
                <a16:creationId xmlns:a16="http://schemas.microsoft.com/office/drawing/2014/main" xmlns="" id="{A78C2AA7-500A-46B4-A535-2E270DBB8A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2" r="19970" b="-3"/>
          <a:stretch/>
        </p:blipFill>
        <p:spPr>
          <a:xfrm>
            <a:off x="3008896" y="-2655"/>
            <a:ext cx="2917457" cy="34077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BF157D3-EF01-4546-8426-1527884CE2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7" r="-1" b="-1"/>
          <a:stretch/>
        </p:blipFill>
        <p:spPr>
          <a:xfrm>
            <a:off x="20" y="3494314"/>
            <a:ext cx="5926333" cy="336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506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553B26-19FD-4D9D-BA89-870197721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The criminal justice system does eye witness identification line ups wrong.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C6BFB1-E383-46A4-AA06-166EB61A7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1249"/>
            <a:ext cx="5707565" cy="4155713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When police officers line up 6-9 people for a victim to pick the offender from, the victim feels compelled to pick someone from that line up even if the offender is not there.</a:t>
            </a:r>
          </a:p>
          <a:p>
            <a:r>
              <a:rPr lang="en-US" sz="2000">
                <a:solidFill>
                  <a:srgbClr val="FFFFFF"/>
                </a:solidFill>
              </a:rPr>
              <a:t>Police are not required to tell the victim the possibility that the offender might not even be in the line up.</a:t>
            </a:r>
          </a:p>
          <a:p>
            <a:r>
              <a:rPr lang="en-US" sz="2000">
                <a:solidFill>
                  <a:srgbClr val="FFFFFF"/>
                </a:solidFill>
              </a:rPr>
              <a:t>Studies show that the right way to do a line up is to show the possible offenders in a sequential line up one at a time.</a:t>
            </a:r>
          </a:p>
          <a:p>
            <a:r>
              <a:rPr lang="en-US" sz="2000">
                <a:solidFill>
                  <a:srgbClr val="FFFFFF"/>
                </a:solidFill>
              </a:rPr>
              <a:t>The overall regulations for line ups are very similar to the regulations when the line ups were first invented in 1874.</a:t>
            </a:r>
          </a:p>
          <a:p>
            <a:endParaRPr lang="en-US" sz="2000">
              <a:solidFill>
                <a:srgbClr val="FFFFFF"/>
              </a:solidFill>
            </a:endParaRPr>
          </a:p>
        </p:txBody>
      </p:sp>
      <p:pic>
        <p:nvPicPr>
          <p:cNvPr id="4" name="Picture 3" descr="A drawing of a cartoon character&#10;&#10;Description automatically generated">
            <a:extLst>
              <a:ext uri="{FF2B5EF4-FFF2-40B4-BE49-F238E27FC236}">
                <a16:creationId xmlns:a16="http://schemas.microsoft.com/office/drawing/2014/main" xmlns="" id="{F7003589-FE89-4B35-93ED-6BD11F463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851" y="1851555"/>
            <a:ext cx="3227034" cy="2101055"/>
          </a:xfrm>
          <a:prstGeom prst="rect">
            <a:avLst/>
          </a:prstGeom>
        </p:spPr>
      </p:pic>
      <p:pic>
        <p:nvPicPr>
          <p:cNvPr id="5" name="Picture 4" descr="A close up of an animal&#10;&#10;Description automatically generated">
            <a:extLst>
              <a:ext uri="{FF2B5EF4-FFF2-40B4-BE49-F238E27FC236}">
                <a16:creationId xmlns:a16="http://schemas.microsoft.com/office/drawing/2014/main" xmlns="" id="{096ACE28-97C6-4551-9C21-EC7C2A5E7E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972" y="4274345"/>
            <a:ext cx="4292793" cy="208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7021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9899462-FC16-43B0-966B-FCA2634507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4654295" y="478232"/>
            <a:ext cx="7034121" cy="5918673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351E70-CD05-4C2F-84F7-CCF538B5A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1053711"/>
            <a:ext cx="5638994" cy="1424446"/>
          </a:xfrm>
        </p:spPr>
        <p:txBody>
          <a:bodyPr>
            <a:normAutofit/>
          </a:bodyPr>
          <a:lstStyle/>
          <a:p>
            <a:r>
              <a:rPr lang="en-US" sz="3100" dirty="0">
                <a:solidFill>
                  <a:srgbClr val="FFFFFF"/>
                </a:solidFill>
              </a:rPr>
              <a:t>Eye witness testimonies should not be heavily weighted evidence in a court case.</a:t>
            </a:r>
          </a:p>
        </p:txBody>
      </p:sp>
      <p:pic>
        <p:nvPicPr>
          <p:cNvPr id="4" name="Picture 3" descr="A drawing of a person&#10;&#10;Description automatically generated">
            <a:extLst>
              <a:ext uri="{FF2B5EF4-FFF2-40B4-BE49-F238E27FC236}">
                <a16:creationId xmlns:a16="http://schemas.microsoft.com/office/drawing/2014/main" xmlns="" id="{30D0E43B-2A91-4E6D-A768-850521411D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52" b="2583"/>
          <a:stretch/>
        </p:blipFill>
        <p:spPr>
          <a:xfrm>
            <a:off x="481886" y="595640"/>
            <a:ext cx="3662730" cy="255508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AAFEA932-2DF1-410C-A00A-7A1E7DBF75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430098" y="2639023"/>
            <a:ext cx="4562441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EEED72F8-105E-4B69-9547-3F80648CC3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61"/>
          <a:stretch/>
        </p:blipFill>
        <p:spPr>
          <a:xfrm>
            <a:off x="481886" y="3706573"/>
            <a:ext cx="3662730" cy="255550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577477-C1EB-4075-9468-0252A2311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99889"/>
            <a:ext cx="5747187" cy="2987543"/>
          </a:xfrm>
        </p:spPr>
        <p:txBody>
          <a:bodyPr anchor="t">
            <a:normAutofit/>
          </a:bodyPr>
          <a:lstStyle/>
          <a:p>
            <a:r>
              <a:rPr lang="en-US" sz="1700">
                <a:solidFill>
                  <a:srgbClr val="FFFFFF"/>
                </a:solidFill>
              </a:rPr>
              <a:t>Eye witness error is the leading cause for wrongful convictions.</a:t>
            </a:r>
          </a:p>
          <a:p>
            <a:r>
              <a:rPr lang="en-US" sz="1700">
                <a:solidFill>
                  <a:srgbClr val="FFFFFF"/>
                </a:solidFill>
              </a:rPr>
              <a:t>People are not perfect, they make mistakes.</a:t>
            </a:r>
          </a:p>
          <a:p>
            <a:r>
              <a:rPr lang="en-US" sz="1700">
                <a:solidFill>
                  <a:srgbClr val="FFFFFF"/>
                </a:solidFill>
              </a:rPr>
              <a:t>Eye witness misidentification is the cause for 70% of wrongfully convicted individuals.</a:t>
            </a:r>
          </a:p>
          <a:p>
            <a:r>
              <a:rPr lang="en-US" sz="1700">
                <a:solidFill>
                  <a:srgbClr val="FFFFFF"/>
                </a:solidFill>
              </a:rPr>
              <a:t>DNA evidence exonerated 3.3%-5% of the capital rape and murder convictions in the United States for 1982-1989, if these statistics applied to all convicted felons 33,000-50,000 people would be wrongfully convicted every year in the United States.</a:t>
            </a:r>
          </a:p>
          <a:p>
            <a:endParaRPr lang="en-US" sz="1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457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xmlns="" id="{61B004C2-9A2D-484B-ACC4-418C13562F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3" r="22594"/>
          <a:stretch/>
        </p:blipFill>
        <p:spPr>
          <a:xfrm>
            <a:off x="6185051" y="10"/>
            <a:ext cx="5997632" cy="6857990"/>
          </a:xfrm>
          <a:custGeom>
            <a:avLst/>
            <a:gdLst>
              <a:gd name="connsiteX0" fmla="*/ 0 w 5997632"/>
              <a:gd name="connsiteY0" fmla="*/ 0 h 6858000"/>
              <a:gd name="connsiteX1" fmla="*/ 5997632 w 5997632"/>
              <a:gd name="connsiteY1" fmla="*/ 0 h 6858000"/>
              <a:gd name="connsiteX2" fmla="*/ 5997632 w 5997632"/>
              <a:gd name="connsiteY2" fmla="*/ 6858000 h 6858000"/>
              <a:gd name="connsiteX3" fmla="*/ 3178693 w 599763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7632" h="6858000">
                <a:moveTo>
                  <a:pt x="0" y="0"/>
                </a:moveTo>
                <a:lnTo>
                  <a:pt x="5997632" y="0"/>
                </a:lnTo>
                <a:lnTo>
                  <a:pt x="5997632" y="6858000"/>
                </a:lnTo>
                <a:lnTo>
                  <a:pt x="3178693" y="6858000"/>
                </a:lnTo>
                <a:close/>
              </a:path>
            </a:pathLst>
          </a:custGeom>
        </p:spPr>
      </p:pic>
      <p:pic>
        <p:nvPicPr>
          <p:cNvPr id="4" name="Picture 3" descr="A crowd of people&#10;&#10;Description automatically generated">
            <a:extLst>
              <a:ext uri="{FF2B5EF4-FFF2-40B4-BE49-F238E27FC236}">
                <a16:creationId xmlns:a16="http://schemas.microsoft.com/office/drawing/2014/main" xmlns="" id="{95FB629F-7F29-47C6-840D-BB7ECFDB8D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9" r="16820"/>
          <a:stretch/>
        </p:blipFill>
        <p:spPr>
          <a:xfrm>
            <a:off x="-1" y="10"/>
            <a:ext cx="9141744" cy="6857990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4EF0F2-7324-4DD0-88CC-98B2AE0F9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4" y="2166721"/>
            <a:ext cx="3886199" cy="915035"/>
          </a:xfrm>
        </p:spPr>
        <p:txBody>
          <a:bodyPr>
            <a:normAutofit/>
          </a:bodyPr>
          <a:lstStyle/>
          <a:p>
            <a:r>
              <a:rPr lang="en-US" sz="2300"/>
              <a:t>Jurors think that eye witness testimonies are 100% accurate.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93EC5E-9A1D-4801-980D-9D0553639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4" y="3081756"/>
            <a:ext cx="4620544" cy="1775994"/>
          </a:xfrm>
        </p:spPr>
        <p:txBody>
          <a:bodyPr>
            <a:normAutofit/>
          </a:bodyPr>
          <a:lstStyle/>
          <a:p>
            <a:r>
              <a:rPr lang="en-US" sz="1400"/>
              <a:t>Juries are not educated on the human memory and how unreliable memories are.</a:t>
            </a:r>
          </a:p>
          <a:p>
            <a:r>
              <a:rPr lang="en-US" sz="1400"/>
              <a:t>Surveys show that juries place eye witness identification as heavily weighted evidence that helps them decided if the alleged offender is guilty.</a:t>
            </a:r>
          </a:p>
          <a:p>
            <a:r>
              <a:rPr lang="en-US" sz="1400"/>
              <a:t>Juries and judges should be required to learn how the human memory works and why it is not 100% reliable.</a:t>
            </a:r>
          </a:p>
        </p:txBody>
      </p:sp>
    </p:spTree>
    <p:extLst>
      <p:ext uri="{BB962C8B-B14F-4D97-AF65-F5344CB8AC3E}">
        <p14:creationId xmlns:p14="http://schemas.microsoft.com/office/powerpoint/2010/main" val="901441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4964FB-24B5-4DC6-AF07-2A108620E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6" y="640263"/>
            <a:ext cx="4911826" cy="1344975"/>
          </a:xfrm>
        </p:spPr>
        <p:txBody>
          <a:bodyPr>
            <a:normAutofit/>
          </a:bodyPr>
          <a:lstStyle/>
          <a:p>
            <a:r>
              <a:rPr lang="en-US" sz="2500"/>
              <a:t>Eye witness testimonies are erratic and should not be counted as heavily weighted evidence.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3084248-F904-4B2E-A139-56CB2B1DC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515" y="2121762"/>
            <a:ext cx="4911827" cy="3626917"/>
          </a:xfrm>
        </p:spPr>
        <p:txBody>
          <a:bodyPr>
            <a:normAutofit/>
          </a:bodyPr>
          <a:lstStyle/>
          <a:p>
            <a:r>
              <a:rPr lang="en-US" sz="2400" dirty="0"/>
              <a:t>Eye witness misidentification leads to thousands of innocent people being locked up each year.</a:t>
            </a:r>
          </a:p>
          <a:p>
            <a:r>
              <a:rPr lang="en-US" sz="2400" dirty="0"/>
              <a:t>Peoples memories are always changing, which can lead to eye witness misidentification</a:t>
            </a:r>
          </a:p>
          <a:p>
            <a:r>
              <a:rPr lang="en-US" sz="2400" dirty="0"/>
              <a:t>Methods the criminal justice system uses are out of date and need to be updated.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 descr="A screen shot of a building&#10;&#10;Description automatically generated">
            <a:extLst>
              <a:ext uri="{FF2B5EF4-FFF2-40B4-BE49-F238E27FC236}">
                <a16:creationId xmlns:a16="http://schemas.microsoft.com/office/drawing/2014/main" xmlns="" id="{380D0788-81A9-4056-A589-9ED0FC925F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" r="5425"/>
          <a:stretch/>
        </p:blipFill>
        <p:spPr>
          <a:xfrm>
            <a:off x="6754621" y="321176"/>
            <a:ext cx="1923969" cy="2190287"/>
          </a:xfrm>
          <a:prstGeom prst="rect">
            <a:avLst/>
          </a:prstGeom>
        </p:spPr>
      </p:pic>
      <p:pic>
        <p:nvPicPr>
          <p:cNvPr id="6" name="Picture 5" descr="A screen shot of a cage&#10;&#10;Description automatically generated">
            <a:extLst>
              <a:ext uri="{FF2B5EF4-FFF2-40B4-BE49-F238E27FC236}">
                <a16:creationId xmlns:a16="http://schemas.microsoft.com/office/drawing/2014/main" xmlns="" id="{E0543CB5-015C-4257-935A-757D55A48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212" y="566231"/>
            <a:ext cx="2555747" cy="1700733"/>
          </a:xfrm>
          <a:prstGeom prst="rect">
            <a:avLst/>
          </a:prstGeom>
        </p:spPr>
      </p:pic>
      <p:pic>
        <p:nvPicPr>
          <p:cNvPr id="8" name="Picture 7" descr="A picture containing indoor, building&#10;&#10;Description automatically generated">
            <a:extLst>
              <a:ext uri="{FF2B5EF4-FFF2-40B4-BE49-F238E27FC236}">
                <a16:creationId xmlns:a16="http://schemas.microsoft.com/office/drawing/2014/main" xmlns="" id="{0FAE8986-3DD8-467B-9895-12302282FD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732" y="2884371"/>
            <a:ext cx="5433229" cy="325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86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A67B5B4-3A24-436E-B663-1B2EBFF8A0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xmlns="" id="{987FDF89-C993-41F4-A1B8-DBAFF16008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xmlns="" id="{64E585EA-75FD-4025-8270-F66A58A15C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B8CE50-CFB4-4D4C-A103-17D023AC9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5A182FC-6286-4CF0-AAB1-B857E820D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22601"/>
            <a:ext cx="10515598" cy="4154361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Opfer, Chris, and Chris Opfer. “The Problem With Police Line-Ups.” CityLab, CityLab, 19 Feb. 2013, </a:t>
            </a:r>
            <a:r>
              <a:rPr lang="en-US" sz="2000" u="sng">
                <a:solidFill>
                  <a:srgbClr val="FFFFFF"/>
                </a:solidFill>
                <a:hlinkClick r:id="rId2"/>
              </a:rPr>
              <a:t>www.citylab.com/equity/2013/02/problem-police-line-ups/4724/</a:t>
            </a:r>
            <a:endParaRPr lang="en-US" sz="2000">
              <a:solidFill>
                <a:srgbClr val="FFFFFF"/>
              </a:solidFill>
            </a:endParaRPr>
          </a:p>
          <a:p>
            <a:r>
              <a:rPr lang="en-US" sz="2000">
                <a:solidFill>
                  <a:srgbClr val="FFFFFF"/>
                </a:solidFill>
              </a:rPr>
              <a:t>Weir, Kristen. “Mistaken Identity Is Eyewitness Identification More Reliable than We Think?” American Psychological Association, American Psychological Association, Feb. 2016, </a:t>
            </a:r>
            <a:r>
              <a:rPr lang="en-US" sz="2000" u="sng">
                <a:solidFill>
                  <a:srgbClr val="FFFFFF"/>
                </a:solidFill>
                <a:hlinkClick r:id="rId3"/>
              </a:rPr>
              <a:t>www.apa.org/monitor/2016/02/mistaken-identity</a:t>
            </a:r>
            <a:r>
              <a:rPr lang="en-US" sz="2000">
                <a:solidFill>
                  <a:srgbClr val="FFFFFF"/>
                </a:solidFill>
              </a:rPr>
              <a:t>.</a:t>
            </a:r>
          </a:p>
          <a:p>
            <a:r>
              <a:rPr lang="en-US" sz="2000">
                <a:solidFill>
                  <a:srgbClr val="FFFFFF"/>
                </a:solidFill>
              </a:rPr>
              <a:t>Wise, Richard A. and Safer, Martin A. “A Method for Analyzing the Accuracy of Eyewitness Testimony in Criminal Cases.” American Judges Association, 2012, </a:t>
            </a:r>
            <a:r>
              <a:rPr lang="en-US" sz="2000" u="sng">
                <a:solidFill>
                  <a:srgbClr val="FFFFFF"/>
                </a:solidFill>
                <a:hlinkClick r:id="rId4"/>
              </a:rPr>
              <a:t>https://digitalcommons.unl.edu/cgi/viewcontent.cgi?article=1390&amp;context=ajacourtreview</a:t>
            </a:r>
            <a:endParaRPr lang="en-US" sz="2000">
              <a:solidFill>
                <a:srgbClr val="FFFFFF"/>
              </a:solidFill>
            </a:endParaRPr>
          </a:p>
          <a:p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9314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512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Human memories are not reliable.</vt:lpstr>
      <vt:lpstr>Memories are not like a videotape or a picture. Memories are vulnerable to contamination.</vt:lpstr>
      <vt:lpstr>The criminal justice system does eye witness identification line ups wrong.</vt:lpstr>
      <vt:lpstr>Eye witness testimonies should not be heavily weighted evidence in a court case.</vt:lpstr>
      <vt:lpstr>Jurors think that eye witness testimonies are 100% accurate.</vt:lpstr>
      <vt:lpstr>Eye witness testimonies are erratic and should not be counted as heavily weighted evidence.</vt:lpstr>
      <vt:lpstr>Works Cited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memories are not reliable.</dc:title>
  <dc:creator>Jorge Gonzalez</dc:creator>
  <cp:lastModifiedBy>EMILY ARSENYUK</cp:lastModifiedBy>
  <cp:revision>1</cp:revision>
  <dcterms:created xsi:type="dcterms:W3CDTF">2019-05-02T16:06:53Z</dcterms:created>
  <dcterms:modified xsi:type="dcterms:W3CDTF">2019-12-02T17:09:40Z</dcterms:modified>
</cp:coreProperties>
</file>